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8" r:id="rId2"/>
    <p:sldId id="340" r:id="rId3"/>
    <p:sldId id="339" r:id="rId4"/>
    <p:sldId id="341" r:id="rId5"/>
    <p:sldId id="344" r:id="rId6"/>
    <p:sldId id="345" r:id="rId7"/>
    <p:sldId id="320" r:id="rId8"/>
    <p:sldId id="346" r:id="rId9"/>
    <p:sldId id="347" r:id="rId10"/>
    <p:sldId id="348" r:id="rId11"/>
    <p:sldId id="349" r:id="rId12"/>
    <p:sldId id="326" r:id="rId13"/>
    <p:sldId id="350" r:id="rId14"/>
    <p:sldId id="352" r:id="rId15"/>
    <p:sldId id="353" r:id="rId16"/>
    <p:sldId id="354" r:id="rId17"/>
    <p:sldId id="355" r:id="rId18"/>
    <p:sldId id="356" r:id="rId19"/>
    <p:sldId id="357" r:id="rId20"/>
    <p:sldId id="358" r:id="rId21"/>
    <p:sldId id="359" r:id="rId22"/>
    <p:sldId id="360" r:id="rId23"/>
    <p:sldId id="361" r:id="rId24"/>
    <p:sldId id="362" r:id="rId25"/>
    <p:sldId id="265" r:id="rId26"/>
    <p:sldId id="266" r:id="rId27"/>
    <p:sldId id="267" r:id="rId28"/>
    <p:sldId id="268" r:id="rId29"/>
    <p:sldId id="269" r:id="rId30"/>
    <p:sldId id="270" r:id="rId31"/>
    <p:sldId id="272" r:id="rId32"/>
    <p:sldId id="273" r:id="rId33"/>
    <p:sldId id="274" r:id="rId34"/>
    <p:sldId id="275" r:id="rId35"/>
    <p:sldId id="311" r:id="rId36"/>
    <p:sldId id="276" r:id="rId37"/>
    <p:sldId id="279" r:id="rId38"/>
    <p:sldId id="280" r:id="rId39"/>
    <p:sldId id="281" r:id="rId40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7C907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106" d="100"/>
          <a:sy n="106" d="100"/>
        </p:scale>
        <p:origin x="17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54590A-8286-4EEB-A366-FCEF56223B6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7ABB18-43FA-4AF2-A85D-EBE6EEF62073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10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11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13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14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15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16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17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18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19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20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21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23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24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F2729D-8AA1-4C4D-9CC6-F70251F16BC8}" type="slidenum">
              <a:rPr lang="en-US"/>
              <a:pPr/>
              <a:t>25</a:t>
            </a:fld>
            <a:endParaRPr lang="en-US"/>
          </a:p>
        </p:txBody>
      </p:sp>
      <p:sp>
        <p:nvSpPr>
          <p:cNvPr id="80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3CA205-B731-4268-8576-F2FDDA97F86A}" type="slidenum">
              <a:rPr lang="en-US"/>
              <a:pPr/>
              <a:t>26</a:t>
            </a:fld>
            <a:endParaRPr lang="en-US"/>
          </a:p>
        </p:txBody>
      </p:sp>
      <p:sp>
        <p:nvSpPr>
          <p:cNvPr id="80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AC0DBE-911A-45D9-8E29-1CDB9E830FB7}" type="slidenum">
              <a:rPr lang="en-US"/>
              <a:pPr/>
              <a:t>27</a:t>
            </a:fld>
            <a:endParaRPr lang="en-US"/>
          </a:p>
        </p:txBody>
      </p:sp>
      <p:sp>
        <p:nvSpPr>
          <p:cNvPr id="80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1C877F-73F0-4249-91AD-A265E28CE64F}" type="slidenum">
              <a:rPr lang="en-US"/>
              <a:pPr/>
              <a:t>28</a:t>
            </a:fld>
            <a:endParaRPr lang="en-US"/>
          </a:p>
        </p:txBody>
      </p:sp>
      <p:sp>
        <p:nvSpPr>
          <p:cNvPr id="81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40D0A0-29B1-4618-B666-441A9AA812C0}" type="slidenum">
              <a:rPr lang="en-US"/>
              <a:pPr/>
              <a:t>29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C5CDCF-3DC5-447A-897F-0AABA46E6DE4}" type="slidenum">
              <a:rPr lang="en-US"/>
              <a:pPr/>
              <a:t>3</a:t>
            </a:fld>
            <a:endParaRPr lang="en-US"/>
          </a:p>
        </p:txBody>
      </p:sp>
      <p:sp>
        <p:nvSpPr>
          <p:cNvPr id="79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376499-78D1-4406-ABF8-683430EECFC0}" type="slidenum">
              <a:rPr lang="en-US"/>
              <a:pPr/>
              <a:t>30</a:t>
            </a:fld>
            <a:endParaRPr lang="en-US"/>
          </a:p>
        </p:txBody>
      </p:sp>
      <p:sp>
        <p:nvSpPr>
          <p:cNvPr id="81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62C4FA-4CA1-4B74-9646-280BF4EB7B86}" type="slidenum">
              <a:rPr lang="en-US"/>
              <a:pPr/>
              <a:t>31</a:t>
            </a:fld>
            <a:endParaRPr lang="en-US"/>
          </a:p>
        </p:txBody>
      </p:sp>
      <p:sp>
        <p:nvSpPr>
          <p:cNvPr id="81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6ED0AF-1781-4382-B749-D3FA96358328}" type="slidenum">
              <a:rPr lang="en-US"/>
              <a:pPr/>
              <a:t>32</a:t>
            </a:fld>
            <a:endParaRPr lang="en-US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DB68FF-C368-46A6-BA1A-28D8B6B6C11A}" type="slidenum">
              <a:rPr lang="en-US"/>
              <a:pPr/>
              <a:t>33</a:t>
            </a:fld>
            <a:endParaRPr lang="en-US"/>
          </a:p>
        </p:txBody>
      </p:sp>
      <p:sp>
        <p:nvSpPr>
          <p:cNvPr id="82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CD913A-AADD-4D4F-96FF-E8E1EC38E0CD}" type="slidenum">
              <a:rPr lang="en-US"/>
              <a:pPr/>
              <a:t>34</a:t>
            </a:fld>
            <a:endParaRPr lang="en-US"/>
          </a:p>
        </p:txBody>
      </p:sp>
      <p:sp>
        <p:nvSpPr>
          <p:cNvPr id="82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FB3E55-3C28-4293-AAB7-8CFA63F2B42B}" type="slidenum">
              <a:rPr lang="en-US"/>
              <a:pPr/>
              <a:t>35</a:t>
            </a:fld>
            <a:endParaRPr lang="en-US"/>
          </a:p>
        </p:txBody>
      </p:sp>
      <p:sp>
        <p:nvSpPr>
          <p:cNvPr id="89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D9D43F-61B3-455F-994B-AADA00457DF7}" type="slidenum">
              <a:rPr lang="en-US"/>
              <a:pPr/>
              <a:t>36</a:t>
            </a:fld>
            <a:endParaRPr lang="en-US"/>
          </a:p>
        </p:txBody>
      </p:sp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4D551C-28B4-428C-BD67-717FE35EDDBD}" type="slidenum">
              <a:rPr lang="en-US"/>
              <a:pPr/>
              <a:t>37</a:t>
            </a:fld>
            <a:endParaRPr lang="en-US"/>
          </a:p>
        </p:txBody>
      </p:sp>
      <p:sp>
        <p:nvSpPr>
          <p:cNvPr id="83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091FB0-B029-435C-B94A-AFF4A371E702}" type="slidenum">
              <a:rPr lang="en-US"/>
              <a:pPr/>
              <a:t>38</a:t>
            </a:fld>
            <a:endParaRPr lang="en-US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0FF2D3-0F98-4ABB-AB9F-AA8980750883}" type="slidenum">
              <a:rPr lang="en-US"/>
              <a:pPr/>
              <a:t>39</a:t>
            </a:fld>
            <a:endParaRPr lang="en-US"/>
          </a:p>
        </p:txBody>
      </p:sp>
      <p:sp>
        <p:nvSpPr>
          <p:cNvPr id="83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4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5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6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7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8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9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8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3FEB9-4EFE-4AD0-8A37-53A5349620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8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0A0BF-B488-4477-9DC6-22196C028C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8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9B06D-265B-4D9F-B919-A2B371E0A0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385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Предавање бр. 8 © Факултет медицинских наука Универзитета у Крагујевцу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8862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2475" y="6505575"/>
            <a:ext cx="1611313" cy="352425"/>
          </a:xfrm>
        </p:spPr>
        <p:txBody>
          <a:bodyPr/>
          <a:lstStyle>
            <a:lvl1pPr>
              <a:defRPr/>
            </a:lvl1pPr>
          </a:lstStyle>
          <a:p>
            <a:fld id="{7FBE00C2-C2AF-41CD-9DB8-6161E8C37D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8 © Факултет медицинских наука Универзитета у 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Медицинска</a:t>
            </a:r>
            <a:r>
              <a:rPr lang="en-US" dirty="0"/>
              <a:t> </a:t>
            </a:r>
            <a:r>
              <a:rPr lang="en-US" dirty="0" err="1"/>
              <a:t>статистика</a:t>
            </a:r>
            <a:r>
              <a:rPr lang="en-US" dirty="0"/>
              <a:t> и </a:t>
            </a:r>
            <a:r>
              <a:rPr lang="en-US" dirty="0" err="1"/>
              <a:t>информатика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45F73B-9814-407D-9047-BD010CB20A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8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FDDA7-3AAD-4580-BB47-CAAF3DAE28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8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A8CFA6-64A1-4159-9C28-4292FD1727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8 © Факултет медицинских наука Универзитета у Крагујевцу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C00B2-567A-421A-9018-B93A8E9E17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8 © Факултет медицинских наука Универзитета у Крагујевцу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7A408-DDEC-4DC0-86D7-AA953445DD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8 © Факултет медицинских наука Универзитета у Крагујевцу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97857-BC19-4835-9C3B-27D1E3D8FB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8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6ABE4-2378-4F29-A288-959A92E285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8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DD1FA-83D8-4BB2-B3D7-E709951776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385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/>
              <a:t>Предавање бр. 8 © Факултет медицинских наука Универзитета у Крагујевцу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38862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2475" y="6505575"/>
            <a:ext cx="161131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C6ED902-0FB3-44FD-96D7-BF1C4B71E6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dirty="0"/>
              <a:t> </a:t>
            </a:r>
            <a:r>
              <a:rPr lang="en" sz="3600" dirty="0"/>
              <a:t>SUMMARIZING DATA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592360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Course title: </a:t>
            </a:r>
            <a:r>
              <a:rPr lang="en" sz="1400" b="1" dirty="0"/>
              <a:t>MEDICAL STATISTICS AND INFORMATICS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Lecture no. 08</a:t>
            </a:r>
            <a:r>
              <a:rPr lang="en" sz="1400" b="1" dirty="0"/>
              <a:t>  Class : 01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Teaching unit: </a:t>
            </a:r>
            <a:r>
              <a:rPr lang="en" sz="1400" b="1" dirty="0"/>
              <a:t>Summarizing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Thematic units: </a:t>
            </a:r>
            <a:r>
              <a:rPr lang="en" sz="1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Classification statistics. Basic statistically concepts. </a:t>
            </a:r>
            <a:r>
              <a:rPr lang="en" sz="1400" b="1" dirty="0"/>
              <a:t>Types of data. Frequency distributions. Histograms and others </a:t>
            </a:r>
            <a:r>
              <a:rPr lang="en" sz="1400" b="1"/>
              <a:t>frequency charts.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Prepared by : </a:t>
            </a:r>
            <a:r>
              <a:rPr lang="en" sz="1400" b="1" i="1" dirty="0"/>
              <a:t>Prof. Dr. Nebojsa Zdravković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en" sz="1000" dirty="0"/>
              <a:t>Copyright © 2016 - Faculty of Medical Sciences, University of Kragujevac. Copying and reproduction is not permitted.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Basic statistical terms</a:t>
            </a:r>
            <a:endParaRPr lang="sr-Latn-CS" dirty="0">
              <a:solidFill>
                <a:schemeClr val="accent6"/>
              </a:solidFill>
            </a:endParaRPr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Identical elements of a statistical set, i.e. its constituent parts, are called observation units</a:t>
            </a:r>
          </a:p>
          <a:p>
            <a:pPr lvl="1"/>
            <a:r>
              <a:rPr lang="en-US" sz="2400" dirty="0"/>
              <a:t>one person of the observed age,</a:t>
            </a:r>
          </a:p>
          <a:p>
            <a:pPr lvl="1"/>
            <a:r>
              <a:rPr lang="en-US" sz="2400" dirty="0"/>
              <a:t>one patient of the studied </a:t>
            </a:r>
            <a:r>
              <a:rPr lang="en-US" sz="2400" dirty="0" err="1"/>
              <a:t>nosological</a:t>
            </a:r>
            <a:r>
              <a:rPr lang="en-US" sz="2400" dirty="0"/>
              <a:t> form,</a:t>
            </a:r>
          </a:p>
          <a:p>
            <a:pPr lvl="1"/>
            <a:r>
              <a:rPr lang="en-US" sz="2400" dirty="0"/>
              <a:t>one health worker of a certain profile,</a:t>
            </a:r>
          </a:p>
          <a:p>
            <a:pPr lvl="1"/>
            <a:r>
              <a:rPr lang="en-US" sz="2400" dirty="0"/>
              <a:t>one health institution,</a:t>
            </a:r>
          </a:p>
          <a:p>
            <a:pPr lvl="1"/>
            <a:r>
              <a:rPr lang="en-US" sz="2400" dirty="0"/>
              <a:t>...</a:t>
            </a:r>
          </a:p>
          <a:p>
            <a:pPr lvl="1"/>
            <a:r>
              <a:rPr lang="en-US" sz="2400" dirty="0"/>
              <a:t>carriers of statistical set characteristics</a:t>
            </a:r>
            <a:endParaRPr lang="en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Basic statistical terms</a:t>
            </a:r>
            <a:endParaRPr lang="sr-Latn-CS" dirty="0">
              <a:solidFill>
                <a:schemeClr val="accent6"/>
              </a:solidFill>
            </a:endParaRPr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800" dirty="0"/>
              <a:t>The characteristics of the statistical set, that is, the characteristics of the observation units</a:t>
            </a:r>
          </a:p>
          <a:p>
            <a:pPr lvl="1"/>
            <a:r>
              <a:rPr lang="en-US" sz="2400" dirty="0"/>
              <a:t>of a qualitative or quantitative nature, and are called ,,observation features’’</a:t>
            </a:r>
          </a:p>
          <a:p>
            <a:r>
              <a:rPr lang="en-US" sz="2800" dirty="0"/>
              <a:t>They can be attribute or numeric</a:t>
            </a:r>
          </a:p>
          <a:p>
            <a:pPr lvl="1"/>
            <a:r>
              <a:rPr lang="en-US" sz="2400" dirty="0"/>
              <a:t>that is, discontinuous or continuous</a:t>
            </a:r>
          </a:p>
          <a:p>
            <a:r>
              <a:rPr lang="en-US" sz="2800" dirty="0"/>
              <a:t>Attributive characteristics, that is, qualitative characteristics, are not expressed by numbers</a:t>
            </a:r>
          </a:p>
          <a:p>
            <a:pPr lvl="1"/>
            <a:r>
              <a:rPr lang="en-US" sz="2400" dirty="0"/>
              <a:t>gender,</a:t>
            </a:r>
          </a:p>
          <a:p>
            <a:pPr lvl="1"/>
            <a:r>
              <a:rPr lang="en-US" sz="2400" dirty="0"/>
              <a:t>type of disease,</a:t>
            </a:r>
          </a:p>
          <a:p>
            <a:pPr lvl="1"/>
            <a:r>
              <a:rPr lang="en-US" sz="2400" dirty="0"/>
              <a:t>disease outcome,</a:t>
            </a:r>
          </a:p>
          <a:p>
            <a:pPr lvl="1"/>
            <a:r>
              <a:rPr lang="en-US" sz="2400" dirty="0"/>
              <a:t>breathing type</a:t>
            </a:r>
          </a:p>
          <a:p>
            <a:pPr lvl="1"/>
            <a:r>
              <a:rPr lang="en-US" sz="2400" dirty="0"/>
              <a:t>speed of drug action,</a:t>
            </a:r>
          </a:p>
          <a:p>
            <a:pPr lvl="1"/>
            <a:r>
              <a:rPr lang="en-US" sz="2400" dirty="0"/>
              <a:t>form of change,</a:t>
            </a:r>
          </a:p>
          <a:p>
            <a:pPr lvl="1"/>
            <a:r>
              <a:rPr lang="en-US" sz="2400" dirty="0"/>
              <a:t>pain intensity,</a:t>
            </a:r>
          </a:p>
          <a:p>
            <a:pPr lvl="1"/>
            <a:r>
              <a:rPr lang="en-US" sz="2400" dirty="0"/>
              <a:t>pain level,</a:t>
            </a:r>
          </a:p>
          <a:p>
            <a:pPr lvl="1"/>
            <a:r>
              <a:rPr lang="en-US" sz="2400" dirty="0"/>
              <a:t>degree of malignancy,</a:t>
            </a:r>
          </a:p>
          <a:p>
            <a:pPr lvl="1"/>
            <a:r>
              <a:rPr lang="en-US" sz="2400" dirty="0"/>
              <a:t>localization,</a:t>
            </a:r>
          </a:p>
          <a:p>
            <a:pPr lvl="1"/>
            <a:r>
              <a:rPr lang="en-US" sz="2400" dirty="0"/>
              <a:t>type of therapy</a:t>
            </a:r>
            <a:endParaRPr lang="en" sz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67497" y="211886"/>
            <a:ext cx="7956550" cy="1016280"/>
          </a:xfrm>
        </p:spPr>
        <p:txBody>
          <a:bodyPr/>
          <a:lstStyle/>
          <a:p>
            <a:r>
              <a:rPr lang="en-US" dirty="0"/>
              <a:t>Numerical features, i.e. quantitative characteristics</a:t>
            </a:r>
            <a:endParaRPr lang="sr-Latn-C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en-US" sz="1600" dirty="0"/>
              <a:t>number of patients,</a:t>
            </a:r>
          </a:p>
          <a:p>
            <a:pPr lvl="1"/>
            <a:r>
              <a:rPr lang="en-US" sz="1600" dirty="0"/>
              <a:t>years of life,</a:t>
            </a:r>
          </a:p>
          <a:p>
            <a:pPr lvl="1"/>
            <a:r>
              <a:rPr lang="en-US" sz="1600" dirty="0"/>
              <a:t>length of sick leave,</a:t>
            </a:r>
          </a:p>
          <a:p>
            <a:pPr lvl="1"/>
            <a:r>
              <a:rPr lang="en-US" sz="1600" dirty="0"/>
              <a:t>temperature,</a:t>
            </a:r>
          </a:p>
          <a:p>
            <a:pPr lvl="1"/>
            <a:r>
              <a:rPr lang="en-US" sz="1600" dirty="0"/>
              <a:t>number and length of remissions,</a:t>
            </a:r>
          </a:p>
          <a:p>
            <a:pPr lvl="1"/>
            <a:r>
              <a:rPr lang="en-US" sz="1600" dirty="0"/>
              <a:t>the amount of lipids in the serum,</a:t>
            </a:r>
          </a:p>
          <a:p>
            <a:pPr lvl="1"/>
            <a:r>
              <a:rPr lang="en-US" sz="1600" dirty="0"/>
              <a:t>the amount of urea in the urine,</a:t>
            </a:r>
          </a:p>
          <a:p>
            <a:pPr lvl="1"/>
            <a:r>
              <a:rPr lang="en-US" sz="1600" dirty="0"/>
              <a:t>albumin level in the cerebrospinal fluid,</a:t>
            </a:r>
          </a:p>
          <a:p>
            <a:endParaRPr lang="en-US" sz="20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2"/>
            <a:r>
              <a:rPr lang="en-US" sz="1600" dirty="0"/>
              <a:t>number of births,</a:t>
            </a:r>
          </a:p>
          <a:p>
            <a:pPr lvl="2"/>
            <a:r>
              <a:rPr lang="en-US" sz="1600" dirty="0"/>
              <a:t>number of courses of therapy,</a:t>
            </a:r>
          </a:p>
          <a:p>
            <a:pPr lvl="2"/>
            <a:r>
              <a:rPr lang="en-US" sz="1600" dirty="0"/>
              <a:t>the number of bacterial colonies,</a:t>
            </a:r>
          </a:p>
          <a:p>
            <a:pPr lvl="2"/>
            <a:r>
              <a:rPr lang="en-US" sz="1600" dirty="0"/>
              <a:t>Weight,</a:t>
            </a:r>
          </a:p>
          <a:p>
            <a:pPr lvl="2"/>
            <a:r>
              <a:rPr lang="en-US" sz="1600" dirty="0"/>
              <a:t>blood pressure,</a:t>
            </a:r>
          </a:p>
          <a:p>
            <a:pPr lvl="2"/>
            <a:r>
              <a:rPr lang="en-US" sz="1600" dirty="0"/>
              <a:t>therapeutic dose strength,</a:t>
            </a:r>
          </a:p>
          <a:p>
            <a:pPr lvl="2"/>
            <a:r>
              <a:rPr lang="en-US" sz="1600" dirty="0"/>
              <a:t>erythrocyte sedimentation,</a:t>
            </a:r>
          </a:p>
          <a:p>
            <a:pPr lvl="2"/>
            <a:r>
              <a:rPr lang="en-US" sz="1600" dirty="0"/>
              <a:t>percentage of </a:t>
            </a:r>
            <a:r>
              <a:rPr lang="en-US" sz="1600" dirty="0" err="1"/>
              <a:t>reticulocytes</a:t>
            </a:r>
            <a:r>
              <a:rPr lang="en-US" sz="1600" dirty="0"/>
              <a:t>,</a:t>
            </a:r>
          </a:p>
          <a:p>
            <a:pPr lvl="2"/>
            <a:r>
              <a:rPr lang="en-US" sz="1600" dirty="0"/>
              <a:t>…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8CFA6-64A1-4159-9C28-4292FD1727E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dirty="0"/>
              <a:t>Medical statistics and informatics</a:t>
            </a:r>
            <a:endParaRPr lang="en-US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sr-Latn-CS" dirty="0"/>
              <a:t>iscrete</a:t>
            </a:r>
            <a:r>
              <a:rPr lang="en-US" dirty="0"/>
              <a:t> data</a:t>
            </a:r>
            <a:endParaRPr lang="sr-Latn-C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sr-Latn-CS" sz="2400" dirty="0"/>
              <a:t>If the values of the measurements are integers (whole numbers), </a:t>
            </a:r>
            <a:endParaRPr lang="en-US" sz="2400" dirty="0"/>
          </a:p>
          <a:p>
            <a:pPr lvl="2"/>
            <a:r>
              <a:rPr lang="sr-Latn-CS" sz="1800" dirty="0"/>
              <a:t>like the number of people in a household, or number of teeth which have been filled,</a:t>
            </a:r>
            <a:endParaRPr lang="en-US" sz="1800" dirty="0"/>
          </a:p>
          <a:p>
            <a:pPr lvl="1"/>
            <a:r>
              <a:rPr lang="sr-Latn-CS" sz="2400" dirty="0"/>
              <a:t> those data are said to be </a:t>
            </a:r>
            <a:r>
              <a:rPr lang="sr-Latn-CS" sz="2400" b="1" dirty="0"/>
              <a:t>discrete.</a:t>
            </a:r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dirty="0"/>
              <a:t>Medical statistics and informatics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8CFA6-64A1-4159-9C28-4292FD1727E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Continuous data</a:t>
            </a:r>
            <a:endParaRPr lang="sr-Latn-C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sr-Latn-CS" sz="2400" dirty="0"/>
              <a:t>If the values of the measurements can take any number in a range, </a:t>
            </a:r>
            <a:endParaRPr lang="en-US" sz="2400" dirty="0"/>
          </a:p>
          <a:p>
            <a:pPr lvl="2"/>
            <a:r>
              <a:rPr lang="sr-Latn-CS" sz="2000" dirty="0"/>
              <a:t>such as height or weight, </a:t>
            </a:r>
            <a:endParaRPr lang="en-US" sz="2000" dirty="0"/>
          </a:p>
          <a:p>
            <a:pPr lvl="1"/>
            <a:r>
              <a:rPr lang="sr-Latn-CS" sz="2400" dirty="0"/>
              <a:t>the data are said to be </a:t>
            </a:r>
            <a:r>
              <a:rPr lang="sr-Latn-CS" sz="2400" b="1" dirty="0"/>
              <a:t>continuous</a:t>
            </a:r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dirty="0"/>
              <a:t>Medical statistics and informatics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8CFA6-64A1-4159-9C28-4292FD1727E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statistical terms</a:t>
            </a:r>
            <a:endParaRPr lang="sr-Latn-C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/>
              <a:t>Continuous features are purely numerical</a:t>
            </a:r>
          </a:p>
          <a:p>
            <a:pPr lvl="1"/>
            <a:r>
              <a:rPr lang="en-US" sz="2400" dirty="0"/>
              <a:t>Discontinuous can be numerical and attributive</a:t>
            </a:r>
          </a:p>
          <a:p>
            <a:pPr lvl="1"/>
            <a:r>
              <a:rPr lang="en-US" sz="2400" dirty="0"/>
              <a:t>Three categories of features:</a:t>
            </a:r>
          </a:p>
          <a:p>
            <a:pPr lvl="2"/>
            <a:r>
              <a:rPr lang="en-US" sz="2000" dirty="0"/>
              <a:t>numeric continuous,</a:t>
            </a:r>
          </a:p>
          <a:p>
            <a:pPr lvl="2"/>
            <a:r>
              <a:rPr lang="en-US" sz="2000" dirty="0"/>
              <a:t>numerical discontinuous and</a:t>
            </a:r>
          </a:p>
          <a:p>
            <a:pPr lvl="2"/>
            <a:r>
              <a:rPr lang="en-US" sz="2000" dirty="0"/>
              <a:t>attributive features of observation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dirty="0"/>
              <a:t>Medical statistics and informatics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8CFA6-64A1-4159-9C28-4292FD1727E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</a:t>
            </a:r>
            <a:endParaRPr lang="sr-Latn-C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/>
              <a:t>Data is any record (number, word, symbol, sign, drawing)</a:t>
            </a:r>
          </a:p>
          <a:p>
            <a:pPr lvl="2"/>
            <a:r>
              <a:rPr lang="en-US" sz="2000" dirty="0"/>
              <a:t>about the statistical set,</a:t>
            </a:r>
          </a:p>
          <a:p>
            <a:pPr lvl="2"/>
            <a:r>
              <a:rPr lang="en-US" sz="2000" dirty="0"/>
              <a:t>units of observation</a:t>
            </a:r>
          </a:p>
          <a:p>
            <a:pPr lvl="2"/>
            <a:r>
              <a:rPr lang="en-US" sz="2000" dirty="0"/>
              <a:t>or observation features</a:t>
            </a:r>
          </a:p>
          <a:p>
            <a:pPr lvl="1"/>
            <a:r>
              <a:rPr lang="en-US" sz="2400" dirty="0"/>
              <a:t>Numerical and attributive, i.e. empirical and theoretical</a:t>
            </a:r>
          </a:p>
          <a:p>
            <a:pPr lvl="1"/>
            <a:r>
              <a:rPr lang="en-US" sz="2400" dirty="0"/>
              <a:t>Numerical data, also called value, represents a numerical record and can be</a:t>
            </a:r>
          </a:p>
          <a:p>
            <a:pPr lvl="2"/>
            <a:r>
              <a:rPr lang="en-US" sz="2000" dirty="0"/>
              <a:t>measurement result,</a:t>
            </a:r>
          </a:p>
          <a:p>
            <a:pPr lvl="2"/>
            <a:r>
              <a:rPr lang="en-US" sz="2000" dirty="0"/>
              <a:t>counting</a:t>
            </a:r>
          </a:p>
          <a:p>
            <a:pPr lvl="2"/>
            <a:r>
              <a:rPr lang="en-US" sz="2000" dirty="0"/>
              <a:t>or attribute ranking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dirty="0"/>
              <a:t>Medical statistics and informatics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8CFA6-64A1-4159-9C28-4292FD1727E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</a:t>
            </a:r>
            <a:endParaRPr lang="sr-Latn-C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/>
              <a:t>Other data are of an attributive nature</a:t>
            </a:r>
          </a:p>
          <a:p>
            <a:pPr lvl="1"/>
            <a:r>
              <a:rPr lang="en-US" sz="2400" dirty="0"/>
              <a:t>Empirical, perceived, observed data are the result of objective, real occurrence of phenomena</a:t>
            </a:r>
          </a:p>
          <a:p>
            <a:pPr lvl="1"/>
            <a:r>
              <a:rPr lang="en-US" sz="2400" dirty="0"/>
              <a:t>Theoretically, the expected data is the result of theoretical considerations</a:t>
            </a:r>
          </a:p>
          <a:p>
            <a:pPr lvl="2"/>
            <a:r>
              <a:rPr lang="en-US" sz="2000" dirty="0"/>
              <a:t>exclusively numerical</a:t>
            </a:r>
          </a:p>
          <a:p>
            <a:pPr lvl="1"/>
            <a:r>
              <a:rPr lang="en-US" sz="2400" dirty="0"/>
              <a:t>They can also be classified using measurement scales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dirty="0"/>
              <a:t>Medical statistics and informatics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8CFA6-64A1-4159-9C28-4292FD1727E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scales</a:t>
            </a:r>
            <a:endParaRPr lang="sr-Latn-C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/>
              <a:t>Nominal scale originally attributive characteristics or data</a:t>
            </a:r>
          </a:p>
          <a:p>
            <a:pPr lvl="2"/>
            <a:r>
              <a:rPr lang="en-US" sz="2000" dirty="0"/>
              <a:t>classifies generally, classifies according to a certain scheme,</a:t>
            </a:r>
          </a:p>
          <a:p>
            <a:pPr lvl="2"/>
            <a:r>
              <a:rPr lang="en-US" sz="2000" dirty="0"/>
              <a:t>there is no information about the direction and magnitude of their difference</a:t>
            </a:r>
          </a:p>
          <a:p>
            <a:pPr lvl="1"/>
            <a:r>
              <a:rPr lang="en-US" sz="2400" dirty="0"/>
              <a:t>The most imprecise scale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dirty="0"/>
              <a:t>Medical statistics and informatics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8CFA6-64A1-4159-9C28-4292FD1727E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scales</a:t>
            </a:r>
            <a:endParaRPr lang="sr-Latn-C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/>
              <a:t>The ordinal scale is used to indicate order</a:t>
            </a:r>
          </a:p>
          <a:p>
            <a:pPr lvl="1"/>
            <a:r>
              <a:rPr lang="en-US" sz="2400" dirty="0"/>
              <a:t>It shows whether something is greater or less than another, but not the magnitude of the difference</a:t>
            </a:r>
          </a:p>
          <a:p>
            <a:pPr lvl="1"/>
            <a:r>
              <a:rPr lang="en-US" sz="2400" dirty="0"/>
              <a:t>It expresses attributive characteristics or data in a logical ranking order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dirty="0"/>
              <a:t>Medical statistics and informatics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8CFA6-64A1-4159-9C28-4292FD1727E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Statistics and medicine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13417"/>
            <a:ext cx="8229600" cy="4725988"/>
          </a:xfrm>
        </p:spPr>
        <p:txBody>
          <a:bodyPr>
            <a:normAutofit/>
          </a:bodyPr>
          <a:lstStyle/>
          <a:p>
            <a:r>
              <a:rPr lang="en-US" sz="2800" dirty="0"/>
              <a:t>The result of the activity of statistical services, that is, a set of data collected, sorted, described and published by statistical services</a:t>
            </a:r>
          </a:p>
          <a:p>
            <a:r>
              <a:rPr lang="en-US" sz="2800" dirty="0"/>
              <a:t>Scientific research method and its results</a:t>
            </a:r>
          </a:p>
          <a:p>
            <a:pPr lvl="1">
              <a:buNone/>
            </a:pPr>
            <a:r>
              <a:rPr lang="en-US" sz="2400" dirty="0"/>
              <a:t>   -statistics is a branch of general scientific methodology that represents a systematized set of knowledge about statistical methods, i.e. methods of quantitative research of mass phenomena</a:t>
            </a:r>
            <a:endParaRPr lang="sr-Latn-C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8 © Факултет медицинских наука Универзитета у Крагујевцу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scales</a:t>
            </a:r>
            <a:endParaRPr lang="sr-Latn-C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/>
              <a:t>The interval scale is the first scale for measuring numerical characteristics</a:t>
            </a:r>
          </a:p>
          <a:p>
            <a:pPr lvl="2"/>
            <a:r>
              <a:rPr lang="en-US" sz="2000" dirty="0"/>
              <a:t>the lowest scale of originally numerical data</a:t>
            </a:r>
          </a:p>
          <a:p>
            <a:pPr lvl="1"/>
            <a:r>
              <a:rPr lang="en-US" sz="2400" dirty="0"/>
              <a:t>It shows not only the order but also the absolute differences</a:t>
            </a:r>
          </a:p>
          <a:p>
            <a:pPr lvl="1"/>
            <a:r>
              <a:rPr lang="en-US" sz="2400" dirty="0"/>
              <a:t>It is characterized by a certain unit of measure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dirty="0"/>
              <a:t>Medical statistics and informatics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8CFA6-64A1-4159-9C28-4292FD1727E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scales</a:t>
            </a:r>
            <a:endParaRPr lang="sr-Latn-C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/>
              <a:t>The ratio scale is the most accurate scale because it provides the highest level of measurement</a:t>
            </a:r>
          </a:p>
          <a:p>
            <a:pPr lvl="1"/>
            <a:r>
              <a:rPr lang="en-US" sz="2400" dirty="0"/>
              <a:t>It shows not only the order and absolute but also the relative differences</a:t>
            </a:r>
          </a:p>
          <a:p>
            <a:pPr lvl="1"/>
            <a:r>
              <a:rPr lang="en-US" sz="2400" dirty="0"/>
              <a:t>This scale is characterized not only by the use of measurement units but also by a true zero point</a:t>
            </a:r>
          </a:p>
          <a:p>
            <a:pPr lvl="2"/>
            <a:r>
              <a:rPr lang="en-US" sz="2000" dirty="0"/>
              <a:t>enables the determination of a proportional relationship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dirty="0"/>
              <a:t>Medical statistics and informatics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8CFA6-64A1-4159-9C28-4292FD1727E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statistical terms</a:t>
            </a:r>
            <a:endParaRPr lang="sr-Latn-C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/>
              <a:t>Transforming means expressing data of one scale with another scale</a:t>
            </a:r>
          </a:p>
          <a:p>
            <a:pPr lvl="2"/>
            <a:r>
              <a:rPr lang="en-US" sz="2000" dirty="0"/>
              <a:t>changing the measurement scale of some data</a:t>
            </a:r>
          </a:p>
          <a:p>
            <a:pPr lvl="1"/>
            <a:r>
              <a:rPr lang="en-US" sz="2400" dirty="0"/>
              <a:t>Numerical data can always be transformed into attributive data</a:t>
            </a:r>
          </a:p>
          <a:p>
            <a:pPr lvl="2"/>
            <a:r>
              <a:rPr lang="en-US" sz="2000" dirty="0"/>
              <a:t>they can be expressed in ordinal and nominal scales</a:t>
            </a:r>
          </a:p>
          <a:p>
            <a:pPr lvl="1"/>
            <a:r>
              <a:rPr lang="en-US" sz="2400" dirty="0"/>
              <a:t>Attributive data can only be transformed into its own ratings or ranks</a:t>
            </a:r>
          </a:p>
          <a:p>
            <a:pPr lvl="2"/>
            <a:r>
              <a:rPr lang="en-US" sz="2000" dirty="0"/>
              <a:t>they can be expressed most precisely, with an ordinal measurement scale</a:t>
            </a:r>
          </a:p>
          <a:p>
            <a:pPr lvl="1"/>
            <a:r>
              <a:rPr lang="en-US" sz="2400" dirty="0"/>
              <a:t>Redefinition is the regrouping of data within the same measurement scale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dirty="0"/>
              <a:t>Medical statistics and informatics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8CFA6-64A1-4159-9C28-4292FD1727E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data</a:t>
            </a:r>
            <a:endParaRPr lang="sr-Latn-C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/>
              <a:t>That's how we do summarization </a:t>
            </a:r>
          </a:p>
          <a:p>
            <a:pPr lvl="2"/>
            <a:r>
              <a:rPr lang="en-US" sz="2000" dirty="0"/>
              <a:t>we calculate numbers from data that extract important material</a:t>
            </a:r>
          </a:p>
          <a:p>
            <a:pPr lvl="1"/>
            <a:r>
              <a:rPr lang="en-US" sz="2400" dirty="0"/>
              <a:t>These numbers are called </a:t>
            </a:r>
            <a:r>
              <a:rPr lang="en-US" sz="2400" b="1" dirty="0"/>
              <a:t>statistics</a:t>
            </a:r>
          </a:p>
          <a:p>
            <a:pPr lvl="1"/>
            <a:r>
              <a:rPr lang="en-US" sz="2400" dirty="0"/>
              <a:t>A statistic is anything that is calculated from the data itself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dirty="0"/>
              <a:t>Medical statistics and informatics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8CFA6-64A1-4159-9C28-4292FD1727E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data</a:t>
            </a:r>
            <a:endParaRPr lang="sr-Latn-C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/>
              <a:t>We will qualities and quantities, such as gender, height, age, etc. call variables </a:t>
            </a:r>
          </a:p>
          <a:p>
            <a:pPr lvl="2"/>
            <a:r>
              <a:rPr lang="en-US" sz="2000" dirty="0"/>
              <a:t>because they differ from one sample member to another</a:t>
            </a:r>
          </a:p>
          <a:p>
            <a:pPr lvl="1"/>
            <a:r>
              <a:rPr lang="en-US" sz="2400" dirty="0"/>
              <a:t>A qualitative variable is also called</a:t>
            </a:r>
          </a:p>
          <a:p>
            <a:pPr lvl="2"/>
            <a:r>
              <a:rPr lang="en-US" sz="2000" dirty="0"/>
              <a:t>categorical variable or attribute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dirty="0"/>
              <a:t>Medical statistics and informatics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8CFA6-64A1-4159-9C28-4292FD1727E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/>
              <a:t>Basic diagnosis of patients at Hospital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  <p:pic>
        <p:nvPicPr>
          <p:cNvPr id="80384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5127" y="1586388"/>
            <a:ext cx="5153745" cy="456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Frequency distributions</a:t>
            </a:r>
            <a:endParaRPr lang="sr-Latn-CS"/>
          </a:p>
        </p:txBody>
      </p:sp>
      <p:sp>
        <p:nvSpPr>
          <p:cNvPr id="80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en" sz="2800" dirty="0"/>
              <a:t>Counting individuals who have a certain quality is called </a:t>
            </a:r>
            <a:r>
              <a:rPr lang="en" sz="2800" b="1" dirty="0"/>
              <a:t>frequency</a:t>
            </a:r>
            <a:r>
              <a:rPr lang="en" sz="2800" dirty="0"/>
              <a:t> of that quality</a:t>
            </a:r>
            <a:endParaRPr lang="sr-Cyrl-CS" sz="2800" dirty="0"/>
          </a:p>
          <a:p>
            <a:pPr lvl="1">
              <a:lnSpc>
                <a:spcPct val="85000"/>
              </a:lnSpc>
            </a:pPr>
            <a:r>
              <a:rPr lang="en" sz="2400" dirty="0"/>
              <a:t>the frequency of schizophrenia is 474</a:t>
            </a:r>
            <a:endParaRPr lang="sr-Cyrl-CS" sz="2400" dirty="0"/>
          </a:p>
          <a:p>
            <a:pPr>
              <a:lnSpc>
                <a:spcPct val="85000"/>
              </a:lnSpc>
            </a:pPr>
            <a:r>
              <a:rPr lang="en" sz="2800" dirty="0"/>
              <a:t>The proportion of individuals who have that quality is called </a:t>
            </a:r>
            <a:r>
              <a:rPr lang="en" sz="2800" b="1" dirty="0"/>
              <a:t>relative</a:t>
            </a:r>
            <a:r>
              <a:rPr lang="en" sz="2800" dirty="0"/>
              <a:t> </a:t>
            </a:r>
            <a:r>
              <a:rPr lang="en" sz="2800" b="1" dirty="0"/>
              <a:t>frequency </a:t>
            </a:r>
            <a:r>
              <a:rPr lang="en" sz="2800" dirty="0"/>
              <a:t>or </a:t>
            </a:r>
            <a:r>
              <a:rPr lang="en" sz="2800" b="1" dirty="0"/>
              <a:t>proportions </a:t>
            </a:r>
          </a:p>
          <a:p>
            <a:pPr lvl="1">
              <a:lnSpc>
                <a:spcPct val="85000"/>
              </a:lnSpc>
            </a:pPr>
            <a:r>
              <a:rPr lang="en" sz="2400" dirty="0"/>
              <a:t>the relative frequency of schizophrenia is 474/1467 = 0.32 or 32%.</a:t>
            </a:r>
            <a:endParaRPr lang="sr-Cyrl-CS" sz="2400" dirty="0"/>
          </a:p>
          <a:p>
            <a:pPr>
              <a:lnSpc>
                <a:spcPct val="85000"/>
              </a:lnSpc>
            </a:pPr>
            <a:r>
              <a:rPr lang="en" sz="2800" dirty="0"/>
              <a:t>The set of frequencies of all possible categories is called </a:t>
            </a:r>
            <a:r>
              <a:rPr lang="en" sz="2800" b="1" dirty="0"/>
              <a:t>a frequency distribution</a:t>
            </a:r>
            <a:endParaRPr lang="en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/>
              <a:t>Probability of patient discharge at Hospital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  <p:pic>
        <p:nvPicPr>
          <p:cNvPr id="80794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431471"/>
            <a:ext cx="8229600" cy="287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Frequency distributions</a:t>
            </a:r>
            <a:endParaRPr lang="sr-Latn-CS"/>
          </a:p>
        </p:txBody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b="1"/>
              <a:t>Cumulative frequency</a:t>
            </a:r>
            <a:r>
              <a:rPr lang="en"/>
              <a:t> ( </a:t>
            </a:r>
            <a:r>
              <a:rPr lang="en" b="1"/>
              <a:t>cumulative frequency </a:t>
            </a:r>
            <a:r>
              <a:rPr lang="en"/>
              <a:t>) for the value of the variable is</a:t>
            </a:r>
            <a:endParaRPr lang="sr-Cyrl-CS"/>
          </a:p>
          <a:p>
            <a:pPr lvl="1"/>
            <a:r>
              <a:rPr lang="en"/>
              <a:t>the number of persons with a value less than or equal to that value</a:t>
            </a:r>
            <a:endParaRPr lang="sr-Cyrl-CS"/>
          </a:p>
          <a:p>
            <a:r>
              <a:rPr lang="en" b="1"/>
              <a:t>Relative cumulative frequency</a:t>
            </a:r>
            <a:r>
              <a:rPr lang="en"/>
              <a:t> ( </a:t>
            </a:r>
            <a:r>
              <a:rPr lang="en" b="1"/>
              <a:t>relative cumulative frequency </a:t>
            </a:r>
            <a:r>
              <a:rPr lang="en"/>
              <a:t>) for some value is</a:t>
            </a:r>
            <a:endParaRPr lang="sr-Cyrl-CS"/>
          </a:p>
          <a:p>
            <a:pPr lvl="1"/>
            <a:r>
              <a:rPr lang="en"/>
              <a:t>the proportion of individuals in the sample with values less than or equal to that value</a:t>
            </a:r>
            <a:endParaRPr lang="sr-Cyrl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2600"/>
              <a:t>Similarity of 125 women visiting the prenatal ( </a:t>
            </a:r>
            <a:r>
              <a:rPr lang="en" sz="2600" i="1"/>
              <a:t>antenatal </a:t>
            </a:r>
            <a:r>
              <a:rPr lang="en" sz="2600"/>
              <a:t>) clinic at St. George's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  <p:pic>
        <p:nvPicPr>
          <p:cNvPr id="81203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7162"/>
            <a:ext cx="8229600" cy="4681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dirty="0" err="1"/>
              <a:t>Statistics </a:t>
            </a:r>
            <a:r>
              <a:rPr lang="en" dirty="0"/>
              <a:t>and </a:t>
            </a:r>
            <a:r>
              <a:rPr lang="en" dirty="0" err="1"/>
              <a:t>medicine</a:t>
            </a:r>
            <a:endParaRPr lang="sr-Latn-CS" dirty="0"/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2200" dirty="0"/>
              <a:t>Statistical methods were first used in medical research in the 19th century by researchers</a:t>
            </a:r>
            <a:endParaRPr lang="sr-Latn-CS" sz="2200" dirty="0"/>
          </a:p>
          <a:p>
            <a:pPr lvl="1"/>
            <a:r>
              <a:rPr lang="en" sz="1800" dirty="0"/>
              <a:t>such as Pierre-Charles-Alexandre Louis, William Farr, Florence Nightingale and John Snow</a:t>
            </a:r>
            <a:endParaRPr lang="sr-Latn-CS" sz="1800" dirty="0"/>
          </a:p>
          <a:p>
            <a:r>
              <a:rPr lang="en" sz="2200" dirty="0"/>
              <a:t>Statistical methods did not become widely used in clinical medicine until the middle of the twentieth century</a:t>
            </a:r>
            <a:endParaRPr lang="sr-Latn-CS" sz="2200" dirty="0"/>
          </a:p>
          <a:p>
            <a:r>
              <a:rPr lang="en" sz="2200" dirty="0"/>
              <a:t>That was until the methods of random experimentation and statistical analysis based on sample theory,</a:t>
            </a:r>
          </a:p>
          <a:p>
            <a:pPr lvl="1"/>
            <a:r>
              <a:rPr lang="en" sz="1800" dirty="0"/>
              <a:t>were developed by Fisher et al</a:t>
            </a:r>
          </a:p>
          <a:p>
            <a:pPr lvl="1"/>
            <a:r>
              <a:rPr lang="en" sz="1800" dirty="0"/>
              <a:t>they were introduced to medical research, notably by Bradford Hill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000"/>
              <a:t>Forced expiratory volume ( FEV1 - liters) for 57 male medical students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  <p:pic>
        <p:nvPicPr>
          <p:cNvPr id="81408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1498" y="1504950"/>
            <a:ext cx="6801004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A calculation system for finding the frequency and distribution of FEV1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  <p:pic>
        <p:nvPicPr>
          <p:cNvPr id="81818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0687" y="1504950"/>
            <a:ext cx="2882625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2800"/>
              <a:t>Cumulative frequency distribution of FEV1 in a sample of male medical students</a:t>
            </a:r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  <p:pic>
        <p:nvPicPr>
          <p:cNvPr id="897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995" y="1583951"/>
            <a:ext cx="7088187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FEV1 Cumulative Frequency Polygon</a:t>
            </a:r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  <p:pic>
        <p:nvPicPr>
          <p:cNvPr id="89497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847" y="1581991"/>
            <a:ext cx="7368894" cy="469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FEV1 histogram: frequency scale </a:t>
            </a:r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  <p:pic>
        <p:nvPicPr>
          <p:cNvPr id="89292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6603" y="1513075"/>
            <a:ext cx="6307137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2600"/>
              <a:t>Similarity histograms using integer and fractional truncated points for intervals </a:t>
            </a:r>
          </a:p>
        </p:txBody>
      </p:sp>
      <p:sp>
        <p:nvSpPr>
          <p:cNvPr id="89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  <p:pic>
        <p:nvPicPr>
          <p:cNvPr id="890881" name="Picture 1"/>
          <p:cNvPicPr>
            <a:picLocks noChangeAspect="1" noChangeArrowheads="1"/>
          </p:cNvPicPr>
          <p:nvPr/>
        </p:nvPicPr>
        <p:blipFill>
          <a:blip r:embed="rId3" cstate="print"/>
          <a:srcRect t="3916" r="200"/>
          <a:stretch>
            <a:fillRect/>
          </a:stretch>
        </p:blipFill>
        <p:spPr bwMode="auto">
          <a:xfrm>
            <a:off x="107577" y="1945341"/>
            <a:ext cx="8794376" cy="345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000"/>
              <a:t>FEV1 histogram: frequency per FEV1 unit or frequency density scale </a:t>
            </a:r>
          </a:p>
        </p:txBody>
      </p:sp>
      <p:sp>
        <p:nvSpPr>
          <p:cNvPr id="82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  <p:pic>
        <p:nvPicPr>
          <p:cNvPr id="8888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3689" y="1542771"/>
            <a:ext cx="7545387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2400" dirty="0"/>
              <a:t>Histograms of the age distribution of home accident victims, using the relative frequency scale and the relative frequency density scale </a:t>
            </a:r>
          </a:p>
        </p:txBody>
      </p:sp>
      <p:sp>
        <p:nvSpPr>
          <p:cNvPr id="83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  <p:pic>
        <p:nvPicPr>
          <p:cNvPr id="903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059" y="1640541"/>
            <a:ext cx="8157882" cy="3684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2800"/>
              <a:t>Frequency polygons for FEV1 and PEF ( </a:t>
            </a:r>
            <a:r>
              <a:rPr lang="en" sz="2800" i="1"/>
              <a:t>Peak expiratory flow </a:t>
            </a:r>
            <a:r>
              <a:rPr lang="en" sz="2800"/>
              <a:t>) in medical students </a:t>
            </a:r>
          </a:p>
        </p:txBody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  <p:pic>
        <p:nvPicPr>
          <p:cNvPr id="901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777" y="1559860"/>
            <a:ext cx="8068236" cy="372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000"/>
              <a:t>Table and sheet diagram for FEV1 data, rounded to one decimal place </a:t>
            </a:r>
          </a:p>
        </p:txBody>
      </p:sp>
      <p:pic>
        <p:nvPicPr>
          <p:cNvPr id="836612" name="Picture 4" descr="C4FF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9945" y="4655951"/>
            <a:ext cx="6205538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  <p:pic>
        <p:nvPicPr>
          <p:cNvPr id="83661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8968" y="1546725"/>
            <a:ext cx="6639852" cy="286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of statistics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According to the basic classification of the statistical research method</a:t>
            </a:r>
          </a:p>
          <a:p>
            <a:pPr lvl="1"/>
            <a:r>
              <a:rPr lang="en-US" sz="2400" dirty="0"/>
              <a:t>theoretical and applied statistics differ</a:t>
            </a:r>
          </a:p>
          <a:p>
            <a:r>
              <a:rPr lang="en-US" sz="2800" dirty="0"/>
              <a:t>Both can be general and special, that is, special statistics</a:t>
            </a:r>
          </a:p>
          <a:p>
            <a:r>
              <a:rPr lang="en-US" sz="2800" dirty="0"/>
              <a:t>Theoretical statistics is a large and highly branched area of applied mathematics</a:t>
            </a:r>
          </a:p>
          <a:p>
            <a:pPr lvl="1"/>
            <a:r>
              <a:rPr lang="en-US" sz="2400" dirty="0"/>
              <a:t>has the task of forming, explaining, proving and perfecting statistical methods.</a:t>
            </a:r>
            <a:endParaRPr lang="sr-Latn-C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8 © Факултет медицинских наука Универзитета у Крагујевцу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of statistics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Applied statistics are special statistics</a:t>
            </a:r>
          </a:p>
          <a:p>
            <a:pPr lvl="1"/>
            <a:r>
              <a:rPr lang="en-US" sz="2400" dirty="0"/>
              <a:t>used for research in various fields of science and practice</a:t>
            </a:r>
          </a:p>
          <a:p>
            <a:pPr lvl="1"/>
            <a:r>
              <a:rPr lang="en-US" sz="2400" dirty="0"/>
              <a:t>theoretical statistics adapted to the specifics of the basic scientific discipline</a:t>
            </a:r>
          </a:p>
          <a:p>
            <a:r>
              <a:rPr lang="en-US" sz="2800" dirty="0"/>
              <a:t>There are as many applied special statistics as there are fields of research</a:t>
            </a:r>
          </a:p>
          <a:p>
            <a:r>
              <a:rPr lang="en-US" sz="2800" dirty="0"/>
              <a:t>General applied statistics</a:t>
            </a:r>
          </a:p>
          <a:p>
            <a:pPr lvl="1"/>
            <a:r>
              <a:rPr lang="en-US" sz="2400" dirty="0"/>
              <a:t>provides a synthesis of methodological and experiential in the application of statistics in various fields of research</a:t>
            </a:r>
            <a:endParaRPr lang="sr-Latn-C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8 © Факултет медицинских наука Универзитета у Крагујевцу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Medical statistics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A special, specific type of statistics</a:t>
            </a:r>
          </a:p>
          <a:p>
            <a:r>
              <a:rPr lang="en-US" sz="2800" dirty="0"/>
              <a:t>Theoretical statistics adapted to medicine as a basic scientific discipline</a:t>
            </a:r>
          </a:p>
          <a:p>
            <a:r>
              <a:rPr lang="en-US" sz="2800" dirty="0"/>
              <a:t>The origin of medical statistics, 1847</a:t>
            </a:r>
          </a:p>
          <a:p>
            <a:pPr lvl="1"/>
            <a:r>
              <a:rPr lang="en-US" sz="2400" dirty="0"/>
              <a:t>a significant reduction in the mortality of women in childbirth has been proven as a result of the implementation of hygiene measures in the maternity hospital of the Vienna Obstetrics and Gynecology Hospital</a:t>
            </a:r>
          </a:p>
          <a:p>
            <a:r>
              <a:rPr lang="en-US" sz="2800" dirty="0"/>
              <a:t>Medical statistics are used to process (arrange, describe and analyze) medical data</a:t>
            </a:r>
            <a:endParaRPr lang="sr-Latn-C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8 © Факултет медицинских наука Универзитета у Крагујевцу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Medical experiment</a:t>
            </a:r>
            <a:endParaRPr lang="sr-Latn-CS" dirty="0">
              <a:solidFill>
                <a:schemeClr val="accent6"/>
              </a:solidFill>
            </a:endParaRPr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/>
              <a:t>A classic laboratory, clinical and field experiment</a:t>
            </a:r>
          </a:p>
          <a:p>
            <a:r>
              <a:rPr lang="en-US" sz="2800" dirty="0"/>
              <a:t>Units of observation</a:t>
            </a:r>
          </a:p>
          <a:p>
            <a:pPr lvl="1"/>
            <a:r>
              <a:rPr lang="en-US" sz="2400" dirty="0"/>
              <a:t>healthy persons, patients, experimental animals, secretions, excreta, tissue cultures, medical personnel, medical institutions</a:t>
            </a:r>
          </a:p>
          <a:p>
            <a:r>
              <a:rPr lang="en-US" sz="2800" dirty="0"/>
              <a:t>Not only the character but also the number of observation units is specific</a:t>
            </a:r>
          </a:p>
          <a:p>
            <a:pPr lvl="1"/>
            <a:r>
              <a:rPr lang="en-US" sz="2400" dirty="0"/>
              <a:t>the conditions of the experiment or the nature of the disease condition a small number of observation units, the so-called ,,small sample’’</a:t>
            </a:r>
          </a:p>
          <a:p>
            <a:r>
              <a:rPr lang="en-US" sz="2800" dirty="0"/>
              <a:t>The "massiveness" of the phenomenon in medical research should be understood very conditionally</a:t>
            </a:r>
          </a:p>
          <a:p>
            <a:r>
              <a:rPr lang="en-US" sz="2800" dirty="0"/>
              <a:t>Medical statistics also has its own special, specific branches</a:t>
            </a:r>
          </a:p>
          <a:p>
            <a:pPr lvl="1"/>
            <a:r>
              <a:rPr lang="en-US" sz="2400" dirty="0"/>
              <a:t>epidemiological statistics, social-medical statistics</a:t>
            </a:r>
            <a:endParaRPr lang="en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Basic statistical terms</a:t>
            </a:r>
            <a:endParaRPr lang="sr-Latn-CS" dirty="0">
              <a:solidFill>
                <a:schemeClr val="accent6"/>
              </a:solidFill>
            </a:endParaRPr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Statistics is a science that deals with</a:t>
            </a:r>
          </a:p>
          <a:p>
            <a:pPr lvl="1"/>
            <a:r>
              <a:rPr lang="en-US" sz="2400" dirty="0"/>
              <a:t>quantitative research of phenomena with the aim of their description, analysis and generalization of conclusions</a:t>
            </a:r>
          </a:p>
          <a:p>
            <a:r>
              <a:rPr lang="en-US" sz="2800" dirty="0"/>
              <a:t>The object of observation and study of statistics is a statistical set</a:t>
            </a:r>
          </a:p>
          <a:p>
            <a:pPr lvl="1"/>
            <a:r>
              <a:rPr lang="en-US" sz="2400" dirty="0"/>
              <a:t>people of the same age,</a:t>
            </a:r>
          </a:p>
          <a:p>
            <a:pPr lvl="1"/>
            <a:r>
              <a:rPr lang="en-US" sz="2400" dirty="0"/>
              <a:t>patients of the same </a:t>
            </a:r>
            <a:r>
              <a:rPr lang="en-US" sz="2400" dirty="0" err="1"/>
              <a:t>nosological</a:t>
            </a:r>
            <a:r>
              <a:rPr lang="en-US" sz="2400" dirty="0"/>
              <a:t> unit,</a:t>
            </a:r>
          </a:p>
          <a:p>
            <a:pPr lvl="1"/>
            <a:r>
              <a:rPr lang="en-US" sz="2400" dirty="0"/>
              <a:t>healthcare workers of the same profile,</a:t>
            </a:r>
          </a:p>
          <a:p>
            <a:pPr lvl="1"/>
            <a:r>
              <a:rPr lang="en-US" sz="2400" dirty="0"/>
              <a:t>health institutions of the same type,</a:t>
            </a:r>
          </a:p>
          <a:p>
            <a:pPr lvl="1"/>
            <a:r>
              <a:rPr lang="en-US" sz="2400" dirty="0"/>
              <a:t>...</a:t>
            </a:r>
            <a:endParaRPr lang="en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Basic statistical terms</a:t>
            </a:r>
            <a:endParaRPr lang="sr-Latn-CS" dirty="0">
              <a:solidFill>
                <a:schemeClr val="accent6"/>
              </a:solidFill>
            </a:endParaRPr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 statistical set must be composed of identical and mutually comparable elements</a:t>
            </a:r>
          </a:p>
          <a:p>
            <a:r>
              <a:rPr lang="en-US" sz="2000" dirty="0"/>
              <a:t>It must be variable</a:t>
            </a:r>
          </a:p>
          <a:p>
            <a:r>
              <a:rPr lang="en-US" sz="2000" dirty="0"/>
              <a:t>Elements of a set that are identical are never identical with respect to a common feature</a:t>
            </a:r>
          </a:p>
          <a:p>
            <a:r>
              <a:rPr lang="en-US" sz="2000" dirty="0"/>
              <a:t>Basic statistical set and sample</a:t>
            </a:r>
          </a:p>
          <a:p>
            <a:r>
              <a:rPr lang="en-US" sz="2000" dirty="0"/>
              <a:t>The basic statistical set is the set of all similar elements</a:t>
            </a:r>
            <a:endParaRPr lang="en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8 © Faculty of Medical Sciences, University of Kragujevac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290</TotalTime>
  <Words>2359</Words>
  <Application>Microsoft Office PowerPoint</Application>
  <PresentationFormat>On-screen Show (4:3)</PresentationFormat>
  <Paragraphs>349</Paragraphs>
  <Slides>39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Arial</vt:lpstr>
      <vt:lpstr>FIT slajd predavanja</vt:lpstr>
      <vt:lpstr> SUMMARIZING DATA</vt:lpstr>
      <vt:lpstr>Statistics and medicine</vt:lpstr>
      <vt:lpstr>Statistics and medicine</vt:lpstr>
      <vt:lpstr>Classification of statistics</vt:lpstr>
      <vt:lpstr>Classification of statistics</vt:lpstr>
      <vt:lpstr>Medical statistics</vt:lpstr>
      <vt:lpstr>Medical experiment</vt:lpstr>
      <vt:lpstr>Basic statistical terms</vt:lpstr>
      <vt:lpstr>Basic statistical terms</vt:lpstr>
      <vt:lpstr>Basic statistical terms</vt:lpstr>
      <vt:lpstr>Basic statistical terms</vt:lpstr>
      <vt:lpstr>Numerical features, i.e. quantitative characteristics</vt:lpstr>
      <vt:lpstr>Discrete data</vt:lpstr>
      <vt:lpstr>Continuous data</vt:lpstr>
      <vt:lpstr>Basic statistical terms</vt:lpstr>
      <vt:lpstr>Data</vt:lpstr>
      <vt:lpstr>Data</vt:lpstr>
      <vt:lpstr>Measurement scales</vt:lpstr>
      <vt:lpstr>Measurement scales</vt:lpstr>
      <vt:lpstr>Measurement scales</vt:lpstr>
      <vt:lpstr>Measurement scales</vt:lpstr>
      <vt:lpstr>Basic statistical terms</vt:lpstr>
      <vt:lpstr>Types of data</vt:lpstr>
      <vt:lpstr>Types of data</vt:lpstr>
      <vt:lpstr>Basic diagnosis of patients at Hospital</vt:lpstr>
      <vt:lpstr>Frequency distributions</vt:lpstr>
      <vt:lpstr>Probability of patient discharge at Hospital</vt:lpstr>
      <vt:lpstr>Frequency distributions</vt:lpstr>
      <vt:lpstr>Similarity of 125 women visiting the prenatal ( antenatal ) clinic at St. George's</vt:lpstr>
      <vt:lpstr>Forced expiratory volume ( FEV1 - liters) for 57 male medical students</vt:lpstr>
      <vt:lpstr>A calculation system for finding the frequency and distribution of FEV1</vt:lpstr>
      <vt:lpstr>Cumulative frequency distribution of FEV1 in a sample of male medical students</vt:lpstr>
      <vt:lpstr>FEV1 Cumulative Frequency Polygon</vt:lpstr>
      <vt:lpstr>FEV1 histogram: frequency scale </vt:lpstr>
      <vt:lpstr>Similarity histograms using integer and fractional truncated points for intervals </vt:lpstr>
      <vt:lpstr>FEV1 histogram: frequency per FEV1 unit or frequency density scale </vt:lpstr>
      <vt:lpstr>Histograms of the age distribution of home accident victims, using the relative frequency scale and the relative frequency density scale </vt:lpstr>
      <vt:lpstr>Frequency polygons for FEV1 and PEF ( Peak expiratory flow ) in medical students </vt:lpstr>
      <vt:lpstr>Table and sheet diagram for FEV1 data, rounded to one decimal place </vt:lpstr>
    </vt:vector>
  </TitlesOfParts>
  <Company>MFK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Katedra</cp:lastModifiedBy>
  <cp:revision>215</cp:revision>
  <dcterms:created xsi:type="dcterms:W3CDTF">2006-09-26T20:52:51Z</dcterms:created>
  <dcterms:modified xsi:type="dcterms:W3CDTF">2023-09-08T08:03:58Z</dcterms:modified>
</cp:coreProperties>
</file>